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sldIdLst>
    <p:sldId id="258" r:id="rId2"/>
    <p:sldId id="262" r:id="rId3"/>
    <p:sldId id="263" r:id="rId4"/>
    <p:sldId id="264" r:id="rId5"/>
    <p:sldId id="265" r:id="rId6"/>
    <p:sldId id="266" r:id="rId7"/>
    <p:sldId id="267" r:id="rId8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76"/>
  </p:normalViewPr>
  <p:slideViewPr>
    <p:cSldViewPr snapToGrid="0" snapToObjects="1">
      <p:cViewPr varScale="1">
        <p:scale>
          <a:sx n="53" d="100"/>
          <a:sy n="53" d="100"/>
        </p:scale>
        <p:origin x="79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" name="Shape 1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387453" y="357187"/>
            <a:ext cx="15609094" cy="30360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387453" y="3643312"/>
            <a:ext cx="15609094" cy="88403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  <a:ln w="12700">
            <a:miter lim="400000"/>
          </a:ln>
        </p:spPr>
        <p:txBody>
          <a:bodyPr wrap="none" lIns="71437" tIns="71437" rIns="71437" bIns="71437">
            <a:spAutoFit/>
          </a:bodyPr>
          <a:lstStyle>
            <a:lvl1pPr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 spd="med"/>
  <p:txStyles>
    <p:titleStyle>
      <a:lvl1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111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0556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5001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9446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23891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28336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32781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37226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41671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2019-10-04 slide background 2nd option smaller hand jpeg.jpg" descr="2019-10-04 slide background 2nd option smaller hand jpeg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32" name="Double-click to edit"/>
          <p:cNvSpPr txBox="1"/>
          <p:nvPr/>
        </p:nvSpPr>
        <p:spPr>
          <a:xfrm>
            <a:off x="1778000" y="7725492"/>
            <a:ext cx="20828000" cy="1587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defTabSz="825500">
              <a:defRPr sz="5400" b="0">
                <a:solidFill>
                  <a:srgbClr val="40CBE2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GB" b="1" dirty="0"/>
              <a:t>Dr. Theo Gavrielides</a:t>
            </a:r>
            <a:endParaRPr b="1" dirty="0"/>
          </a:p>
        </p:txBody>
      </p:sp>
      <p:sp>
        <p:nvSpPr>
          <p:cNvPr id="33" name="Double-click to edit"/>
          <p:cNvSpPr txBox="1"/>
          <p:nvPr/>
        </p:nvSpPr>
        <p:spPr>
          <a:xfrm>
            <a:off x="1778000" y="2298700"/>
            <a:ext cx="20828000" cy="464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normAutofit fontScale="47500" lnSpcReduction="20000"/>
          </a:bodyPr>
          <a:lstStyle>
            <a:lvl1pPr defTabSz="825500">
              <a:defRPr sz="11200" b="0">
                <a:solidFill>
                  <a:srgbClr val="40CBE2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GB" b="1" dirty="0"/>
              <a:t>European Conference</a:t>
            </a:r>
          </a:p>
          <a:p>
            <a:endParaRPr lang="en-GB" b="1" dirty="0"/>
          </a:p>
          <a:p>
            <a:r>
              <a:rPr lang="en-GB" b="1" dirty="0"/>
              <a:t>’Youth for Human Rights:</a:t>
            </a:r>
          </a:p>
          <a:p>
            <a:r>
              <a:rPr lang="en-GB" b="1" dirty="0"/>
              <a:t>The role and potential of youth work for Human Rights Education mainstreaming’</a:t>
            </a:r>
          </a:p>
          <a:p>
            <a:endParaRPr lang="en-GB" b="1" dirty="0"/>
          </a:p>
          <a:p>
            <a:r>
              <a:rPr lang="en-GB" b="1" dirty="0"/>
              <a:t>Tallinn 28-30 October</a:t>
            </a:r>
            <a:endParaRPr b="1" dirty="0"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2019-10-04 slide background 2nd option smaller hand jpeg.jpg" descr="2019-10-04 slide background 2nd option smaller hand jpeg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48" name="Double-click to edit"/>
          <p:cNvSpPr txBox="1">
            <a:spLocks noGrp="1"/>
          </p:cNvSpPr>
          <p:nvPr>
            <p:ph type="title" idx="4294967295"/>
          </p:nvPr>
        </p:nvSpPr>
        <p:spPr>
          <a:xfrm>
            <a:off x="1689100" y="1676400"/>
            <a:ext cx="21005800" cy="2286000"/>
          </a:xfrm>
          <a:prstGeom prst="rect">
            <a:avLst/>
          </a:prstGeom>
        </p:spPr>
        <p:txBody>
          <a:bodyPr lIns="50800" tIns="50800" rIns="50800" bIns="50800">
            <a:normAutofit fontScale="90000"/>
          </a:bodyPr>
          <a:lstStyle>
            <a:lvl1pPr defTabSz="825500">
              <a:defRPr>
                <a:solidFill>
                  <a:srgbClr val="0816C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GB" dirty="0"/>
              <a:t>A “business case” for human rights education</a:t>
            </a:r>
            <a:endParaRPr dirty="0"/>
          </a:p>
        </p:txBody>
      </p:sp>
      <p:sp>
        <p:nvSpPr>
          <p:cNvPr id="49" name="Double-click to edit"/>
          <p:cNvSpPr txBox="1">
            <a:spLocks noGrp="1"/>
          </p:cNvSpPr>
          <p:nvPr>
            <p:ph type="body" idx="4294967295"/>
          </p:nvPr>
        </p:nvSpPr>
        <p:spPr>
          <a:xfrm>
            <a:off x="1689100" y="4089400"/>
            <a:ext cx="21005800" cy="9296400"/>
          </a:xfrm>
          <a:prstGeom prst="rect">
            <a:avLst/>
          </a:prstGeom>
        </p:spPr>
        <p:txBody>
          <a:bodyPr lIns="50800" tIns="50800" rIns="50800" bIns="50800"/>
          <a:lstStyle>
            <a:lvl1pPr marL="635000" indent="-635000" defTabSz="825500">
              <a:buSzPct val="125000"/>
              <a:defRPr sz="4800">
                <a:solidFill>
                  <a:srgbClr val="0816C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GB" dirty="0"/>
              <a:t>There is a vicious circle of misunderstanding and lack of awareness of human rights and the value of human rights education.</a:t>
            </a:r>
          </a:p>
          <a:p>
            <a:r>
              <a:rPr lang="en-GB" dirty="0"/>
              <a:t>If significant progress has not been made in mainstreaming human rights education for youth work in both formal and informal educational settings, it must be for a reason!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2019-10-04 slide background 2nd option smaller hand jpeg.jpg" descr="2019-10-04 slide background 2nd option smaller hand jpeg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48" name="Double-click to edit"/>
          <p:cNvSpPr txBox="1">
            <a:spLocks noGrp="1"/>
          </p:cNvSpPr>
          <p:nvPr>
            <p:ph type="title" idx="4294967295"/>
          </p:nvPr>
        </p:nvSpPr>
        <p:spPr>
          <a:xfrm>
            <a:off x="1689100" y="1676400"/>
            <a:ext cx="21005800" cy="2286000"/>
          </a:xfrm>
          <a:prstGeom prst="rect">
            <a:avLst/>
          </a:prstGeom>
        </p:spPr>
        <p:txBody>
          <a:bodyPr lIns="50800" tIns="50800" rIns="50800" bIns="50800">
            <a:normAutofit fontScale="90000"/>
          </a:bodyPr>
          <a:lstStyle>
            <a:lvl1pPr defTabSz="825500">
              <a:defRPr>
                <a:solidFill>
                  <a:srgbClr val="0816C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GB" dirty="0"/>
              <a:t>A “business case” for human rights education</a:t>
            </a:r>
            <a:endParaRPr dirty="0"/>
          </a:p>
        </p:txBody>
      </p:sp>
      <p:sp>
        <p:nvSpPr>
          <p:cNvPr id="49" name="Double-click to edit"/>
          <p:cNvSpPr txBox="1">
            <a:spLocks noGrp="1"/>
          </p:cNvSpPr>
          <p:nvPr>
            <p:ph type="body" idx="4294967295"/>
          </p:nvPr>
        </p:nvSpPr>
        <p:spPr>
          <a:xfrm>
            <a:off x="1689100" y="4089400"/>
            <a:ext cx="21005800" cy="9296400"/>
          </a:xfrm>
          <a:prstGeom prst="rect">
            <a:avLst/>
          </a:prstGeom>
        </p:spPr>
        <p:txBody>
          <a:bodyPr lIns="50800" tIns="50800" rIns="50800" bIns="50800">
            <a:normAutofit/>
          </a:bodyPr>
          <a:lstStyle>
            <a:lvl1pPr marL="635000" indent="-635000" defTabSz="825500">
              <a:buSzPct val="125000"/>
              <a:defRPr sz="4800">
                <a:solidFill>
                  <a:srgbClr val="0816C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indent="0" algn="ctr">
              <a:buNone/>
            </a:pPr>
            <a:r>
              <a:rPr lang="en-GB" sz="6000" b="1" i="1" dirty="0"/>
              <a:t>Human rights and human rights education have not yet made a convincing “business case” to youth workers and their institutions!</a:t>
            </a:r>
          </a:p>
          <a:p>
            <a:pPr marL="0" indent="0" algn="ctr">
              <a:buNone/>
            </a:pPr>
            <a:r>
              <a:rPr lang="en-GB" sz="6000" b="1" i="1" dirty="0"/>
              <a:t>We are preaching the converted!</a:t>
            </a:r>
          </a:p>
        </p:txBody>
      </p:sp>
    </p:spTree>
    <p:extLst>
      <p:ext uri="{BB962C8B-B14F-4D97-AF65-F5344CB8AC3E}">
        <p14:creationId xmlns:p14="http://schemas.microsoft.com/office/powerpoint/2010/main" val="479145524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2019-10-04 slide background 2nd option smaller hand jpeg.jpg" descr="2019-10-04 slide background 2nd option smaller hand jpeg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48" name="Double-click to edit"/>
          <p:cNvSpPr txBox="1">
            <a:spLocks noGrp="1"/>
          </p:cNvSpPr>
          <p:nvPr>
            <p:ph type="title" idx="4294967295"/>
          </p:nvPr>
        </p:nvSpPr>
        <p:spPr>
          <a:xfrm>
            <a:off x="1689100" y="1676400"/>
            <a:ext cx="21005800" cy="2286000"/>
          </a:xfrm>
          <a:prstGeom prst="rect">
            <a:avLst/>
          </a:prstGeom>
        </p:spPr>
        <p:txBody>
          <a:bodyPr lIns="50800" tIns="50800" rIns="50800" bIns="50800">
            <a:normAutofit fontScale="90000"/>
          </a:bodyPr>
          <a:lstStyle>
            <a:lvl1pPr defTabSz="825500">
              <a:defRPr>
                <a:solidFill>
                  <a:srgbClr val="0816C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GB" dirty="0"/>
              <a:t>What is a “business case” for human rights education?</a:t>
            </a:r>
            <a:endParaRPr dirty="0"/>
          </a:p>
        </p:txBody>
      </p:sp>
      <p:sp>
        <p:nvSpPr>
          <p:cNvPr id="49" name="Double-click to edit"/>
          <p:cNvSpPr txBox="1">
            <a:spLocks noGrp="1"/>
          </p:cNvSpPr>
          <p:nvPr>
            <p:ph type="body" idx="4294967295"/>
          </p:nvPr>
        </p:nvSpPr>
        <p:spPr>
          <a:xfrm>
            <a:off x="1689100" y="4089400"/>
            <a:ext cx="21005800" cy="9296400"/>
          </a:xfrm>
          <a:prstGeom prst="rect">
            <a:avLst/>
          </a:prstGeom>
        </p:spPr>
        <p:txBody>
          <a:bodyPr lIns="50800" tIns="50800" rIns="50800" bIns="50800"/>
          <a:lstStyle>
            <a:lvl1pPr marL="635000" indent="-635000" defTabSz="825500">
              <a:buSzPct val="125000"/>
              <a:defRPr sz="4800">
                <a:solidFill>
                  <a:srgbClr val="0816C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GB" dirty="0"/>
              <a:t>Human rights and subsequently human rights education do not exist in a vacuum. </a:t>
            </a:r>
          </a:p>
          <a:p>
            <a:r>
              <a:rPr lang="en-GB" dirty="0"/>
              <a:t>They must relate to our everyday reality, needs and wants. </a:t>
            </a:r>
          </a:p>
          <a:p>
            <a:r>
              <a:rPr lang="en-GB" dirty="0"/>
              <a:t>If youth workers and their respective employers or institutions cannot see the </a:t>
            </a:r>
            <a:r>
              <a:rPr lang="en-GB" b="1" u="sng" dirty="0"/>
              <a:t>added value </a:t>
            </a:r>
            <a:r>
              <a:rPr lang="en-GB" dirty="0"/>
              <a:t>that they can bring, the evidence suggests that attempts such as this project will continue to be mere additions to the existing narratives for the converted. </a:t>
            </a:r>
          </a:p>
        </p:txBody>
      </p:sp>
    </p:spTree>
    <p:extLst>
      <p:ext uri="{BB962C8B-B14F-4D97-AF65-F5344CB8AC3E}">
        <p14:creationId xmlns:p14="http://schemas.microsoft.com/office/powerpoint/2010/main" val="2190578034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2019-10-04 slide background 2nd option smaller hand jpeg.jpg" descr="2019-10-04 slide background 2nd option smaller hand jpeg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48" name="Double-click to edit"/>
          <p:cNvSpPr txBox="1">
            <a:spLocks noGrp="1"/>
          </p:cNvSpPr>
          <p:nvPr>
            <p:ph type="title" idx="4294967295"/>
          </p:nvPr>
        </p:nvSpPr>
        <p:spPr>
          <a:xfrm>
            <a:off x="1689100" y="1676400"/>
            <a:ext cx="21005800" cy="2286000"/>
          </a:xfrm>
          <a:prstGeom prst="rect">
            <a:avLst/>
          </a:prstGeom>
        </p:spPr>
        <p:txBody>
          <a:bodyPr lIns="50800" tIns="50800" rIns="50800" bIns="50800">
            <a:normAutofit fontScale="90000"/>
          </a:bodyPr>
          <a:lstStyle>
            <a:lvl1pPr defTabSz="825500">
              <a:defRPr>
                <a:solidFill>
                  <a:srgbClr val="0816C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GB" dirty="0"/>
              <a:t>What is a “business case” for human rights education?</a:t>
            </a:r>
            <a:endParaRPr dirty="0"/>
          </a:p>
        </p:txBody>
      </p:sp>
      <p:sp>
        <p:nvSpPr>
          <p:cNvPr id="49" name="Double-click to edit"/>
          <p:cNvSpPr txBox="1">
            <a:spLocks noGrp="1"/>
          </p:cNvSpPr>
          <p:nvPr>
            <p:ph type="body" idx="4294967295"/>
          </p:nvPr>
        </p:nvSpPr>
        <p:spPr>
          <a:xfrm>
            <a:off x="1689100" y="4089400"/>
            <a:ext cx="21005800" cy="9296400"/>
          </a:xfrm>
          <a:prstGeom prst="rect">
            <a:avLst/>
          </a:prstGeom>
        </p:spPr>
        <p:txBody>
          <a:bodyPr lIns="50800" tIns="50800" rIns="50800" bIns="50800"/>
          <a:lstStyle>
            <a:lvl1pPr marL="635000" indent="-635000" defTabSz="825500">
              <a:buSzPct val="125000"/>
              <a:defRPr sz="4800">
                <a:solidFill>
                  <a:srgbClr val="0816C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indent="0" algn="ctr">
              <a:buNone/>
            </a:pPr>
            <a:r>
              <a:rPr lang="en-GB" sz="6000" b="1" i="1" dirty="0"/>
              <a:t>Youth workers and the institutional structures within which they operate must be convinced that there is value in taking the </a:t>
            </a:r>
            <a:r>
              <a:rPr lang="en-GB" sz="6000" b="1" i="1" u="sng" dirty="0"/>
              <a:t>extra mile </a:t>
            </a:r>
            <a:r>
              <a:rPr lang="en-GB" sz="6000" b="1" i="1" dirty="0"/>
              <a:t>of human rights education</a:t>
            </a:r>
            <a:r>
              <a:rPr lang="en-GB" dirty="0"/>
              <a:t>. </a:t>
            </a:r>
          </a:p>
        </p:txBody>
      </p:sp>
    </p:spTree>
    <p:extLst>
      <p:ext uri="{BB962C8B-B14F-4D97-AF65-F5344CB8AC3E}">
        <p14:creationId xmlns:p14="http://schemas.microsoft.com/office/powerpoint/2010/main" val="4132434133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2019-10-04 slide background 2nd option smaller hand jpeg.jpg" descr="2019-10-04 slide background 2nd option smaller hand jpeg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48" name="Double-click to edit"/>
          <p:cNvSpPr txBox="1">
            <a:spLocks noGrp="1"/>
          </p:cNvSpPr>
          <p:nvPr>
            <p:ph type="title" idx="4294967295"/>
          </p:nvPr>
        </p:nvSpPr>
        <p:spPr>
          <a:xfrm>
            <a:off x="1689100" y="1676400"/>
            <a:ext cx="21005800" cy="2286000"/>
          </a:xfrm>
          <a:prstGeom prst="rect">
            <a:avLst/>
          </a:prstGeom>
        </p:spPr>
        <p:txBody>
          <a:bodyPr lIns="50800" tIns="50800" rIns="50800" bIns="50800">
            <a:normAutofit/>
          </a:bodyPr>
          <a:lstStyle>
            <a:lvl1pPr defTabSz="825500">
              <a:defRPr>
                <a:solidFill>
                  <a:srgbClr val="0816C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GB" dirty="0"/>
              <a:t>The “stick” approach</a:t>
            </a:r>
            <a:endParaRPr dirty="0"/>
          </a:p>
        </p:txBody>
      </p:sp>
      <p:sp>
        <p:nvSpPr>
          <p:cNvPr id="49" name="Double-click to edit"/>
          <p:cNvSpPr txBox="1">
            <a:spLocks noGrp="1"/>
          </p:cNvSpPr>
          <p:nvPr>
            <p:ph type="body" idx="4294967295"/>
          </p:nvPr>
        </p:nvSpPr>
        <p:spPr>
          <a:xfrm>
            <a:off x="1689100" y="4089400"/>
            <a:ext cx="21005800" cy="9296400"/>
          </a:xfrm>
          <a:prstGeom prst="rect">
            <a:avLst/>
          </a:prstGeom>
        </p:spPr>
        <p:txBody>
          <a:bodyPr lIns="50800" tIns="50800" rIns="50800" bIns="50800">
            <a:normAutofit fontScale="85000" lnSpcReduction="20000"/>
          </a:bodyPr>
          <a:lstStyle>
            <a:lvl1pPr marL="635000" indent="-635000" defTabSz="825500">
              <a:buSzPct val="125000"/>
              <a:defRPr sz="4800">
                <a:solidFill>
                  <a:srgbClr val="0816C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indent="0">
              <a:buNone/>
            </a:pPr>
            <a:br>
              <a:rPr lang="en-GB" dirty="0"/>
            </a:br>
            <a:endParaRPr lang="en-GB" dirty="0"/>
          </a:p>
          <a:p>
            <a:r>
              <a:rPr lang="en-GB" dirty="0"/>
              <a:t>Domestic Corporate Civil Liability</a:t>
            </a:r>
          </a:p>
          <a:p>
            <a:r>
              <a:rPr lang="en-GB" dirty="0"/>
              <a:t>Corporate criminal liability </a:t>
            </a:r>
          </a:p>
          <a:p>
            <a:r>
              <a:rPr lang="en-GB" dirty="0"/>
              <a:t>Norms on the Responsibilities of Transnational Corporations and other Business Enterprises</a:t>
            </a:r>
          </a:p>
          <a:p>
            <a:r>
              <a:rPr lang="en-GB" dirty="0"/>
              <a:t>The OECD Guidelines </a:t>
            </a:r>
          </a:p>
          <a:p>
            <a:r>
              <a:rPr lang="en-GB" dirty="0"/>
              <a:t>UN Guiding Principles on Business and Human Rights 2011</a:t>
            </a:r>
          </a:p>
          <a:p>
            <a:r>
              <a:rPr lang="en-GB" dirty="0"/>
              <a:t>National standards for youth work</a:t>
            </a:r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1489715786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2019-10-04 slide background 2nd option smaller hand jpeg.jpg" descr="2019-10-04 slide background 2nd option smaller hand jpeg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48" name="Double-click to edit"/>
          <p:cNvSpPr txBox="1">
            <a:spLocks noGrp="1"/>
          </p:cNvSpPr>
          <p:nvPr>
            <p:ph type="title" idx="4294967295"/>
          </p:nvPr>
        </p:nvSpPr>
        <p:spPr>
          <a:xfrm>
            <a:off x="1689100" y="1676400"/>
            <a:ext cx="21005800" cy="2286000"/>
          </a:xfrm>
          <a:prstGeom prst="rect">
            <a:avLst/>
          </a:prstGeom>
        </p:spPr>
        <p:txBody>
          <a:bodyPr lIns="50800" tIns="50800" rIns="50800" bIns="50800">
            <a:normAutofit/>
          </a:bodyPr>
          <a:lstStyle>
            <a:lvl1pPr defTabSz="825500">
              <a:defRPr>
                <a:solidFill>
                  <a:srgbClr val="0816C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GB" dirty="0"/>
              <a:t>The “carrot” approach</a:t>
            </a:r>
            <a:endParaRPr dirty="0"/>
          </a:p>
        </p:txBody>
      </p:sp>
      <p:sp>
        <p:nvSpPr>
          <p:cNvPr id="49" name="Double-click to edit"/>
          <p:cNvSpPr txBox="1">
            <a:spLocks noGrp="1"/>
          </p:cNvSpPr>
          <p:nvPr>
            <p:ph type="body" idx="4294967295"/>
          </p:nvPr>
        </p:nvSpPr>
        <p:spPr>
          <a:xfrm>
            <a:off x="1689100" y="4089400"/>
            <a:ext cx="21005800" cy="9296400"/>
          </a:xfrm>
          <a:prstGeom prst="rect">
            <a:avLst/>
          </a:prstGeom>
        </p:spPr>
        <p:txBody>
          <a:bodyPr lIns="50800" tIns="50800" rIns="50800" bIns="50800">
            <a:normAutofit/>
          </a:bodyPr>
          <a:lstStyle>
            <a:lvl1pPr marL="635000" indent="-635000" defTabSz="825500">
              <a:buSzPct val="125000"/>
              <a:defRPr sz="4800">
                <a:solidFill>
                  <a:srgbClr val="0816C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indent="0">
              <a:buNone/>
            </a:pPr>
            <a:br>
              <a:rPr lang="en-GB" dirty="0"/>
            </a:br>
            <a:endParaRPr lang="en-GB" dirty="0"/>
          </a:p>
          <a:p>
            <a:r>
              <a:rPr lang="en-GB" dirty="0"/>
              <a:t>Better “customer” satisfaction?</a:t>
            </a:r>
          </a:p>
          <a:p>
            <a:r>
              <a:rPr lang="en-GB" dirty="0"/>
              <a:t>Better youth work?</a:t>
            </a:r>
          </a:p>
          <a:p>
            <a:r>
              <a:rPr lang="en-GB" dirty="0"/>
              <a:t>Financially beneficial?</a:t>
            </a:r>
          </a:p>
          <a:p>
            <a:r>
              <a:rPr lang="en-GB" dirty="0"/>
              <a:t>Better youth workers?</a:t>
            </a:r>
          </a:p>
          <a:p>
            <a:endParaRPr lang="en-GB" dirty="0"/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1049518651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255</Words>
  <Application>Microsoft Macintosh PowerPoint</Application>
  <PresentationFormat>Custom</PresentationFormat>
  <Paragraphs>36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Helvetica Neue</vt:lpstr>
      <vt:lpstr>Helvetica Neue Light</vt:lpstr>
      <vt:lpstr>Helvetica Neue Medium</vt:lpstr>
      <vt:lpstr>White</vt:lpstr>
      <vt:lpstr>PowerPoint Presentation</vt:lpstr>
      <vt:lpstr>A “business case” for human rights education</vt:lpstr>
      <vt:lpstr>A “business case” for human rights education</vt:lpstr>
      <vt:lpstr>What is a “business case” for human rights education?</vt:lpstr>
      <vt:lpstr>What is a “business case” for human rights education?</vt:lpstr>
      <vt:lpstr>The “stick” approach</vt:lpstr>
      <vt:lpstr>The “carrot” approach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Theo Gavrielides</cp:lastModifiedBy>
  <cp:revision>8</cp:revision>
  <dcterms:modified xsi:type="dcterms:W3CDTF">2019-10-27T13:21:20Z</dcterms:modified>
</cp:coreProperties>
</file>