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9" r:id="rId16"/>
    <p:sldId id="298" r:id="rId17"/>
    <p:sldId id="300" r:id="rId18"/>
    <p:sldId id="301" r:id="rId19"/>
    <p:sldId id="302" r:id="rId20"/>
    <p:sldId id="303" r:id="rId21"/>
    <p:sldId id="260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6547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itle"/>
          <p:cNvSpPr txBox="1">
            <a:spLocks noGrp="1"/>
          </p:cNvSpPr>
          <p:nvPr>
            <p:ph type="title" idx="4294967295"/>
          </p:nvPr>
        </p:nvSpPr>
        <p:spPr>
          <a:xfrm>
            <a:off x="1778000" y="4650446"/>
            <a:ext cx="20828000" cy="4648201"/>
          </a:xfrm>
          <a:prstGeom prst="rect">
            <a:avLst/>
          </a:prstGeom>
        </p:spPr>
        <p:txBody>
          <a:bodyPr lIns="50800" tIns="50800" rIns="50800" bIns="50800" anchor="b">
            <a:noAutofit/>
          </a:bodyPr>
          <a:lstStyle/>
          <a:p>
            <a:pPr defTabSz="825500" hangingPunct="0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>Mainstreaming HRE </a:t>
            </a:r>
            <a:r>
              <a:rPr lang="en-US" sz="4800" b="1" dirty="0" smtClean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>Workshop</a:t>
            </a:r>
            <a:br>
              <a:rPr lang="en-US" sz="4800" b="1" dirty="0" smtClean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>The role of Erasmus+ </a:t>
            </a:r>
            <a:r>
              <a:rPr lang="en-US" sz="4800" b="1" dirty="0" err="1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>programme</a:t>
            </a:r>
            <a: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>National Agencies</a:t>
            </a:r>
            <a:b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  <a:t>29.10.2019, Tallinn</a:t>
            </a:r>
            <a:br>
              <a:rPr lang="en-US" sz="4800" b="1" dirty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rPr>
            </a:br>
            <a:endParaRPr sz="4800" b="1" dirty="0">
              <a:solidFill>
                <a:srgbClr val="93278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723136" y="3450844"/>
            <a:ext cx="21356320" cy="775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635000" indent="-635000" algn="l">
              <a:spcBef>
                <a:spcPts val="5900"/>
              </a:spcBef>
              <a:buSzPct val="125000"/>
              <a:buFontTx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4800" dirty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Support </a:t>
            </a: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of HRE in youth work is our role as NAs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The role of National Agencies in the youth field</a:t>
            </a:r>
          </a:p>
          <a:p>
            <a:pPr marL="635000" lvl="0" indent="-635000" algn="l">
              <a:spcBef>
                <a:spcPts val="5900"/>
              </a:spcBef>
              <a:buSzPct val="125000"/>
              <a:buFontTx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4800" dirty="0" smtClean="0">
                <a:solidFill>
                  <a:srgbClr val="93278F"/>
                </a:solidFill>
                <a:sym typeface="Helvetica Neue"/>
              </a:rPr>
              <a:t>managing </a:t>
            </a:r>
            <a:r>
              <a:rPr lang="en-GB" sz="4800" dirty="0">
                <a:solidFill>
                  <a:srgbClr val="93278F"/>
                </a:solidFill>
                <a:sym typeface="Helvetica Neue"/>
              </a:rPr>
              <a:t>structure for the implementation the Youth </a:t>
            </a:r>
            <a:r>
              <a:rPr lang="en-GB" sz="4800" dirty="0">
                <a:solidFill>
                  <a:srgbClr val="93278F"/>
                </a:solidFill>
                <a:sym typeface="Helvetica Neue"/>
              </a:rPr>
              <a:t>programmes</a:t>
            </a:r>
          </a:p>
          <a:p>
            <a:pPr marL="635000" lvl="0" indent="-635000" algn="l">
              <a:spcBef>
                <a:spcPts val="5900"/>
              </a:spcBef>
              <a:buSzPct val="125000"/>
              <a:buFontTx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4800" dirty="0">
                <a:solidFill>
                  <a:srgbClr val="93278F"/>
                </a:solidFill>
                <a:sym typeface="Helvetica Neue"/>
              </a:rPr>
              <a:t>intermediate </a:t>
            </a:r>
            <a:r>
              <a:rPr lang="en-GB" sz="4800" dirty="0">
                <a:solidFill>
                  <a:srgbClr val="93278F"/>
                </a:solidFill>
                <a:sym typeface="Helvetica Neue"/>
              </a:rPr>
              <a:t>structure for the development of youth </a:t>
            </a:r>
            <a:r>
              <a:rPr lang="en-GB" sz="4800" dirty="0">
                <a:solidFill>
                  <a:srgbClr val="93278F"/>
                </a:solidFill>
                <a:sym typeface="Helvetica Neue"/>
              </a:rPr>
              <a:t>work</a:t>
            </a:r>
            <a:endParaRPr lang="de-DE" sz="4800" dirty="0">
              <a:solidFill>
                <a:srgbClr val="93278F"/>
              </a:solidFill>
              <a:sym typeface="Helvetica Neue"/>
            </a:endParaRPr>
          </a:p>
          <a:p>
            <a:pPr marL="635000" lvl="0" indent="-635000" algn="l">
              <a:spcBef>
                <a:spcPts val="5900"/>
              </a:spcBef>
              <a:buSzPct val="125000"/>
              <a:buFontTx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4800" dirty="0">
                <a:solidFill>
                  <a:srgbClr val="93278F"/>
                </a:solidFill>
                <a:sym typeface="Helvetica Neue"/>
              </a:rPr>
              <a:t>supporting </a:t>
            </a:r>
            <a:r>
              <a:rPr lang="en-GB" sz="4800" dirty="0">
                <a:solidFill>
                  <a:srgbClr val="93278F"/>
                </a:solidFill>
                <a:sym typeface="Helvetica Neue"/>
              </a:rPr>
              <a:t>structure for the European co-operation </a:t>
            </a:r>
            <a:r>
              <a:rPr lang="en-GB" sz="4800" dirty="0">
                <a:solidFill>
                  <a:srgbClr val="93278F"/>
                </a:solidFill>
                <a:sym typeface="Helvetica Neue"/>
              </a:rPr>
              <a:t/>
            </a:r>
            <a:br>
              <a:rPr lang="en-GB" sz="4800" dirty="0">
                <a:solidFill>
                  <a:srgbClr val="93278F"/>
                </a:solidFill>
                <a:sym typeface="Helvetica Neue"/>
              </a:rPr>
            </a:br>
            <a:r>
              <a:rPr lang="en-GB" sz="4800" dirty="0">
                <a:solidFill>
                  <a:srgbClr val="93278F"/>
                </a:solidFill>
                <a:sym typeface="Helvetica Neue"/>
              </a:rPr>
              <a:t>in </a:t>
            </a:r>
            <a:r>
              <a:rPr lang="en-GB" sz="4800" dirty="0">
                <a:solidFill>
                  <a:srgbClr val="93278F"/>
                </a:solidFill>
                <a:sym typeface="Helvetica Neue"/>
              </a:rPr>
              <a:t>the youth field</a:t>
            </a:r>
            <a:endParaRPr lang="de-DE" sz="4800" dirty="0">
              <a:solidFill>
                <a:srgbClr val="93278F"/>
              </a:solidFill>
              <a:sym typeface="Helvetica Neue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723136" y="3450844"/>
            <a:ext cx="21356320" cy="775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635000" indent="-635000" algn="l">
              <a:spcBef>
                <a:spcPts val="5900"/>
              </a:spcBef>
              <a:buSzPct val="125000"/>
              <a:buFontTx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4800" dirty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Mainstreaming of HRE just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begins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The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aim of the project was to mainstream HRE in the field of youth. We have reached a lot and everything, which was planned.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We have not mainstreamed HRE, but we have laid the foundations to mainstream HRE in the field of youth.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We are just at the start of a new mainstreaming process,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kicked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off by the project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.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528152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723136" y="3450844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Become </a:t>
            </a: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HRE accepted as normal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Mainstreaming is “the process of becoming accepted as normal by most people” (Cambridge Dictionary).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To become “accepted as normal by most people”, we need to reach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out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to others in the youth field, which haven’t been involved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in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the project until now.</a:t>
            </a:r>
          </a:p>
        </p:txBody>
      </p:sp>
    </p:spTree>
    <p:extLst>
      <p:ext uri="{BB962C8B-B14F-4D97-AF65-F5344CB8AC3E}">
        <p14:creationId xmlns:p14="http://schemas.microsoft.com/office/powerpoint/2010/main" val="17515846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869440" y="6029452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Reach out with HRE to others in the youth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field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Reach out to those which haven’t been involved so far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other colleagues within project NAs 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NA staff within the other 21 NAs in the youth field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NAs in education and training sector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E+ / ESC projects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Youth workers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Education and training providers for youth work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Youth work policy makers /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bodies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9580457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869440" y="6029452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Make use of the HRE resources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developed</a:t>
            </a:r>
          </a:p>
          <a:p>
            <a:pPr marL="685800" indent="-685800" algn="l">
              <a:spcBef>
                <a:spcPts val="59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NA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staff with huge competences on HRE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Pools of  experts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Pools of European and national trainers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National networks  on HRE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Curricula for trainings of trainers, youth workers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Training concepts for NA staff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Collection of resources, materials and tools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Concept papers and evaluations </a:t>
            </a:r>
          </a:p>
        </p:txBody>
      </p:sp>
    </p:spTree>
    <p:extLst>
      <p:ext uri="{BB962C8B-B14F-4D97-AF65-F5344CB8AC3E}">
        <p14:creationId xmlns:p14="http://schemas.microsoft.com/office/powerpoint/2010/main" val="3283346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704848" y="5188204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Broaden the support for HRE in “Project NAs”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The NA colleagues involved in the project are key persons for further processes, but they have been (partly) very lonely in their NAs with their ambitions.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The “Project NAs” need to develop internal information and training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measures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to mainstream HRE competences within their NAs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to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broaden the support for HRE.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 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166665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723136" y="3450844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Develop competences of NA staff in HRE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HRE should be part of the competence profile of NA staff, in all NAs.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There is a need for competence development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measures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for NA on HRE,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based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on the project results to enlarge the group of concerned,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informed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and trained NA staff, which support the idea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of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mainstreaming HRE. </a:t>
            </a:r>
          </a:p>
        </p:txBody>
      </p:sp>
    </p:spTree>
    <p:extLst>
      <p:ext uri="{BB962C8B-B14F-4D97-AF65-F5344CB8AC3E}">
        <p14:creationId xmlns:p14="http://schemas.microsoft.com/office/powerpoint/2010/main" val="21495854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590540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Make HRE a strategic element of the NA network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It is not only about individual NAs, but it is also about the network of NAs.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HRE should become element of the network strategy of youth NAs in the implementation of </a:t>
            </a:r>
            <a:r>
              <a:rPr lang="en-US" sz="4800" dirty="0" err="1">
                <a:solidFill>
                  <a:srgbClr val="93278F"/>
                </a:solidFill>
                <a:sym typeface="Helvetica Neue"/>
              </a:rPr>
              <a:t>programmes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 - supported and encouraged by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the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European Commission.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SALTOs should act as catalysts to support this process.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 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11282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590540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Develop HRE modules for trainings and seminars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HRE should become a horizontal element in TCA / NET (and also TEC) activities of network of NAs, especially in training of youth workers and of trainers.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To do so, the development of HRE modules in European trainings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and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seminars is essential.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At the same time specific activities on HRE should be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offered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by NAs </a:t>
            </a:r>
          </a:p>
        </p:txBody>
      </p:sp>
    </p:spTree>
    <p:extLst>
      <p:ext uri="{BB962C8B-B14F-4D97-AF65-F5344CB8AC3E}">
        <p14:creationId xmlns:p14="http://schemas.microsoft.com/office/powerpoint/2010/main" val="2983555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224780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Embed HRE in the European Training Strategy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The mainstreaming of HRE should be supported by the European Training Strategy to develop the related competences in youth work.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It should become part of the competence profiles of trainers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and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youth workers and the related training courses.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380869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4712716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Mainstream HRE in </a:t>
            </a:r>
            <a:r>
              <a:rPr lang="en-US" sz="4800" b="1" dirty="0" err="1">
                <a:solidFill>
                  <a:srgbClr val="93278F"/>
                </a:solidFill>
                <a:sym typeface="Helvetica Neue"/>
              </a:rPr>
              <a:t>programmes</a:t>
            </a: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 practices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NAs should develop measures to strengthen HRE in the </a:t>
            </a:r>
            <a:r>
              <a:rPr lang="en-US" sz="4800" dirty="0" err="1">
                <a:solidFill>
                  <a:srgbClr val="93278F"/>
                </a:solidFill>
                <a:sym typeface="Helvetica Neue"/>
              </a:rPr>
              <a:t>programme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 implementation.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In order to support beneficiaries to include HRE in E+ and ESC projects,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NAs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could easily make use of the existing resources.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Additionally more targeted materials and tools are needed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. 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120940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078476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Strengthen HRE dimension in new </a:t>
            </a:r>
            <a:r>
              <a:rPr lang="en-US" sz="4800" b="1" dirty="0" err="1" smtClean="0">
                <a:solidFill>
                  <a:srgbClr val="93278F"/>
                </a:solidFill>
                <a:sym typeface="Helvetica Neue"/>
              </a:rPr>
              <a:t>programmes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New </a:t>
            </a:r>
            <a:r>
              <a:rPr lang="en-US" sz="4800" dirty="0" err="1">
                <a:solidFill>
                  <a:srgbClr val="93278F"/>
                </a:solidFill>
                <a:sym typeface="Helvetica Neue"/>
              </a:rPr>
              <a:t>programmes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 with new guidelines are coming in next year for 2021.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It has to be defined and communicated what is needed in guidelines,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activities,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formats etc. to build a solid basis for having the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a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stronger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HRE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dimension in the new </a:t>
            </a:r>
            <a:r>
              <a:rPr lang="en-US" sz="4800" dirty="0" err="1">
                <a:solidFill>
                  <a:srgbClr val="93278F"/>
                </a:solidFill>
                <a:sym typeface="Helvetica Neue"/>
              </a:rPr>
              <a:t>programme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 generation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560785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224780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Build stronger links in HRE with formal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education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The project has created a first link with the educational sector.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Consequently, further efforts should build on the foundation laid to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include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HRE into education of youth workers.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A transfer of project results into the education and training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sector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of E+ through the sister NAs should be </a:t>
            </a:r>
            <a:r>
              <a:rPr lang="en-US" sz="4800" dirty="0" err="1" smtClean="0">
                <a:solidFill>
                  <a:srgbClr val="93278F"/>
                </a:solidFill>
                <a:sym typeface="Helvetica Neue"/>
              </a:rPr>
              <a:t>organised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.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722347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169916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Support civil society actors in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HRE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NAs are having a specific role in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strengthening the different civil society actors, </a:t>
            </a:r>
            <a:r>
              <a:rPr lang="en-US" sz="4800" dirty="0" err="1">
                <a:solidFill>
                  <a:srgbClr val="93278F"/>
                </a:solidFill>
                <a:sym typeface="Helvetica Neue"/>
              </a:rPr>
              <a:t>organisations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 and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networks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in HRE,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supporting the development of further HRE strategies and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measures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in civil society,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building and maintaining cooperation with experienced and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active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structures in HRE, like </a:t>
            </a:r>
            <a:r>
              <a:rPr lang="en-US" sz="4800" dirty="0" err="1">
                <a:solidFill>
                  <a:srgbClr val="93278F"/>
                </a:solidFill>
                <a:sym typeface="Helvetica Neue"/>
              </a:rPr>
              <a:t>CoE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 and DARE and others</a:t>
            </a:r>
          </a:p>
        </p:txBody>
      </p:sp>
    </p:spTree>
    <p:extLst>
      <p:ext uri="{BB962C8B-B14F-4D97-AF65-F5344CB8AC3E}">
        <p14:creationId xmlns:p14="http://schemas.microsoft.com/office/powerpoint/2010/main" val="11102807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133340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Build a European platform on HRE in youth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work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If we want HRE to become a sustainable element in youth work, there has to be a regular European platform for the different actors.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Such a platform should allow NAs, youth workers, civil society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err="1" smtClean="0">
                <a:solidFill>
                  <a:srgbClr val="93278F"/>
                </a:solidFill>
                <a:sym typeface="Helvetica Neue"/>
              </a:rPr>
              <a:t>organisations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, experts, trainers, European institutions and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other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actors to further reflect, collaborate and develop the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HRE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dimension in youth work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.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063701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869440" y="6029452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Create links with other debates close to HRE </a:t>
            </a:r>
            <a:endParaRPr lang="en-US" sz="4800" b="1" dirty="0" smtClean="0">
              <a:solidFill>
                <a:srgbClr val="93278F"/>
              </a:solidFill>
              <a:sym typeface="Helvetica Neue"/>
            </a:endParaRP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A process of further mainstreaming HRE needs to build links to other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related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processes, e.g. to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“Education4Europe”,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“Development of a critical youth citizenship project”,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citizenship education debates,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participation and inclusions strategies,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solidarity debate in ESC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81033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590540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Integrate HRE in the European Youth Work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Agenda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There will (hopefully) be a European Youth Work Agenda in 2021.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Mainstreaming HRE in the youth field means also to try to make it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(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however) as a part of the EYWA or other strategies to reach out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for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the normal youth work in Europe, beyond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the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EU </a:t>
            </a:r>
            <a:r>
              <a:rPr lang="en-US" sz="4800" dirty="0" err="1">
                <a:solidFill>
                  <a:srgbClr val="93278F"/>
                </a:solidFill>
                <a:sym typeface="Helvetica Neue"/>
              </a:rPr>
              <a:t>programmes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.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5749164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151628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Let’s continue mainstreaming of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HRE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It doesn’t need to be all of this and not at all everything at the same time.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But why not doing some of these things, very well chosen and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taking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step by step? As single NAs and as a network? 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And why not doing it together in a coordinated way with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/>
            </a:r>
            <a:br>
              <a:rPr lang="en-US" sz="4800" dirty="0" smtClean="0">
                <a:solidFill>
                  <a:srgbClr val="93278F"/>
                </a:solidFill>
                <a:sym typeface="Helvetica Neue"/>
              </a:rPr>
            </a:b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the </a:t>
            </a:r>
            <a:r>
              <a:rPr lang="en-US" sz="4800" dirty="0">
                <a:solidFill>
                  <a:srgbClr val="93278F"/>
                </a:solidFill>
                <a:sym typeface="Helvetica Neue"/>
              </a:rPr>
              <a:t>necessary (mutual) support? </a:t>
            </a:r>
          </a:p>
        </p:txBody>
      </p:sp>
    </p:spTree>
    <p:extLst>
      <p:ext uri="{BB962C8B-B14F-4D97-AF65-F5344CB8AC3E}">
        <p14:creationId xmlns:p14="http://schemas.microsoft.com/office/powerpoint/2010/main" val="42063354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ouble-click to edit"/>
          <p:cNvSpPr txBox="1"/>
          <p:nvPr/>
        </p:nvSpPr>
        <p:spPr>
          <a:xfrm>
            <a:off x="1513840" y="5590540"/>
            <a:ext cx="21356320" cy="6132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Autofit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b="1" dirty="0">
                <a:solidFill>
                  <a:srgbClr val="93278F"/>
                </a:solidFill>
                <a:sym typeface="Helvetica Neue"/>
              </a:rPr>
              <a:t>Let’s create a renewed HRE </a:t>
            </a:r>
            <a:r>
              <a:rPr lang="en-US" sz="4800" b="1" dirty="0" smtClean="0">
                <a:solidFill>
                  <a:srgbClr val="93278F"/>
                </a:solidFill>
                <a:sym typeface="Helvetica Neue"/>
              </a:rPr>
              <a:t>project</a:t>
            </a:r>
          </a:p>
          <a:p>
            <a:pPr algn="l">
              <a:spcBef>
                <a:spcPts val="5900"/>
              </a:spcBef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To take some steps to further mainstream HRE, we need to have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a (new / continued) HRE project or process,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with engaged colleagues in as many NAs as possible,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supported by a central coordinating structure,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developing measures and materials, 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in a framework for reflection</a:t>
            </a:r>
          </a:p>
          <a:p>
            <a:pPr marL="685800" indent="-685800" algn="l">
              <a:spcBef>
                <a:spcPts val="2400"/>
              </a:spcBef>
              <a:buSzPct val="125000"/>
              <a:buFont typeface="Arial" panose="020B0604020202020204" pitchFamily="34" charset="0"/>
              <a:buChar char="•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800" dirty="0">
                <a:solidFill>
                  <a:srgbClr val="93278F"/>
                </a:solidFill>
                <a:sym typeface="Helvetica Neue"/>
              </a:rPr>
              <a:t>together with civil society </a:t>
            </a:r>
            <a:r>
              <a:rPr lang="en-US" sz="4800" dirty="0" smtClean="0">
                <a:solidFill>
                  <a:srgbClr val="93278F"/>
                </a:solidFill>
                <a:sym typeface="Helvetica Neue"/>
              </a:rPr>
              <a:t>actors </a:t>
            </a:r>
            <a:endParaRPr lang="en-US" sz="4800" dirty="0">
              <a:solidFill>
                <a:srgbClr val="93278F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48294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Double-click to edit"/>
          <p:cNvSpPr txBox="1"/>
          <p:nvPr/>
        </p:nvSpPr>
        <p:spPr>
          <a:xfrm>
            <a:off x="1778000" y="3030220"/>
            <a:ext cx="208280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defTabSz="825500">
              <a:defRPr sz="11200" b="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de-DE" sz="8000" dirty="0" err="1"/>
              <a:t>Thank</a:t>
            </a:r>
            <a:r>
              <a:rPr lang="de-DE" sz="8000" dirty="0"/>
              <a:t> </a:t>
            </a:r>
            <a:r>
              <a:rPr lang="de-DE" sz="8000" dirty="0" err="1" smtClean="0"/>
              <a:t>You</a:t>
            </a:r>
            <a:r>
              <a:rPr lang="de-DE" sz="8000" dirty="0" smtClean="0"/>
              <a:t> </a:t>
            </a:r>
            <a:endParaRPr lang="de-DE" sz="8000" dirty="0"/>
          </a:p>
          <a:p>
            <a:r>
              <a:rPr lang="de-DE" sz="8000" dirty="0"/>
              <a:t>wicke@jfemail.de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804</Words>
  <Application>Microsoft Office PowerPoint</Application>
  <PresentationFormat>Benutzerdefiniert</PresentationFormat>
  <Paragraphs>95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6" baseType="lpstr">
      <vt:lpstr>Arial</vt:lpstr>
      <vt:lpstr>Helvetica Neue</vt:lpstr>
      <vt:lpstr>Helvetica Neue Light</vt:lpstr>
      <vt:lpstr>Helvetica Neue Medium</vt:lpstr>
      <vt:lpstr>White</vt:lpstr>
      <vt:lpstr>Mainstreaming HRE Workshop  The role of Erasmus+ programme  National Agencies  29.10.2019, Tallinn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Hans-Georg Wicke</dc:creator>
  <cp:lastModifiedBy>Hans-Georg Wicke</cp:lastModifiedBy>
  <cp:revision>5</cp:revision>
  <dcterms:modified xsi:type="dcterms:W3CDTF">2019-10-28T18:00:58Z</dcterms:modified>
</cp:coreProperties>
</file>